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9" r:id="rId5"/>
    <p:sldId id="282" r:id="rId6"/>
    <p:sldId id="295" r:id="rId7"/>
    <p:sldId id="283" r:id="rId8"/>
    <p:sldId id="292" r:id="rId9"/>
    <p:sldId id="293" r:id="rId10"/>
    <p:sldId id="294" r:id="rId11"/>
    <p:sldId id="266" r:id="rId12"/>
    <p:sldId id="272" r:id="rId13"/>
    <p:sldId id="273" r:id="rId14"/>
    <p:sldId id="296" r:id="rId15"/>
    <p:sldId id="270" r:id="rId16"/>
    <p:sldId id="271" r:id="rId17"/>
    <p:sldId id="300" r:id="rId18"/>
    <p:sldId id="297" r:id="rId19"/>
    <p:sldId id="298" r:id="rId20"/>
    <p:sldId id="299" r:id="rId21"/>
    <p:sldId id="279" r:id="rId22"/>
    <p:sldId id="284" r:id="rId23"/>
  </p:sldIdLst>
  <p:sldSz cx="12192000" cy="6858000"/>
  <p:notesSz cx="7102475" cy="102346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33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460902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889982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346229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9376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313244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45373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932969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69906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18348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752112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924669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E9DB1-276E-4634-9A71-04F39F247379}" type="datetimeFigureOut">
              <a:rPr lang="sk-SK" smtClean="0"/>
              <a:pPr/>
              <a:t>4. 12. 2014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9861-7A76-486A-ABF3-D24E2DC511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760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753035" y="3616036"/>
            <a:ext cx="10496855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/>
              <a:t>Jarná výzva Fondu GSK 2014</a:t>
            </a:r>
            <a:endParaRPr lang="sk-SK" sz="6000" b="1" dirty="0"/>
          </a:p>
        </p:txBody>
      </p:sp>
      <p:sp>
        <p:nvSpPr>
          <p:cNvPr id="5" name="Obdĺžnik 4"/>
          <p:cNvSpPr/>
          <p:nvPr/>
        </p:nvSpPr>
        <p:spPr>
          <a:xfrm>
            <a:off x="3851238" y="778425"/>
            <a:ext cx="3713344" cy="1480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46578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6927273" y="554181"/>
            <a:ext cx="4779818" cy="354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87926" y="2341418"/>
            <a:ext cx="6317673" cy="429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551709" y="595745"/>
            <a:ext cx="33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pexeso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595745" y="914400"/>
            <a:ext cx="108481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  <a:latin typeface="Adobe Caslon Pro Bold" pitchFamily="18" charset="-18"/>
              </a:rPr>
              <a:t>V rámci projektu sme zriadili kurz na výrobu piatich </a:t>
            </a:r>
            <a:r>
              <a:rPr lang="sk-SK" sz="4800" dirty="0" err="1" smtClean="0">
                <a:solidFill>
                  <a:schemeClr val="bg1"/>
                </a:solidFill>
                <a:latin typeface="Adobe Caslon Pro Bold" pitchFamily="18" charset="-18"/>
              </a:rPr>
              <a:t>rebornovaných</a:t>
            </a:r>
            <a:r>
              <a:rPr lang="sk-SK" sz="4800" dirty="0" smtClean="0">
                <a:solidFill>
                  <a:schemeClr val="bg1"/>
                </a:solidFill>
                <a:latin typeface="Adobe Caslon Pro Bold" pitchFamily="18" charset="-18"/>
              </a:rPr>
              <a:t> bábik, ktoré pripomínajú skutočné bábätká a u ľudí s demenciou evokujú spomienky a vyvolávajú potrebu starať sa a ochraňovať.</a:t>
            </a:r>
          </a:p>
          <a:p>
            <a:pPr algn="ctr"/>
            <a:endParaRPr lang="sk-SK" dirty="0">
              <a:latin typeface="Adobe Caslon Pro Bold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493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Ovál 4"/>
          <p:cNvSpPr/>
          <p:nvPr/>
        </p:nvSpPr>
        <p:spPr>
          <a:xfrm>
            <a:off x="1357746" y="207820"/>
            <a:ext cx="9490364" cy="601287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5070764" y="249382"/>
            <a:ext cx="6041675" cy="1107996"/>
          </a:xfrm>
          <a:prstGeom prst="rect">
            <a:avLst/>
          </a:prstGeom>
          <a:solidFill>
            <a:srgbClr val="FFC000"/>
          </a:solidFill>
          <a:effectLst>
            <a:softEdge rad="31750"/>
          </a:effectLst>
        </p:spPr>
        <p:txBody>
          <a:bodyPr vert="horz" wrap="square" rtlCol="0">
            <a:spAutoFit/>
          </a:bodyPr>
          <a:lstStyle/>
          <a:p>
            <a:r>
              <a:rPr lang="sk-SK" sz="6600" dirty="0" smtClean="0"/>
              <a:t>Účastníčky kurzu</a:t>
            </a:r>
            <a:endParaRPr lang="sk-SK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623454" y="498766"/>
            <a:ext cx="6747164" cy="4821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930956">
            <a:off x="6106974" y="2203102"/>
            <a:ext cx="5509710" cy="39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221539" y="471054"/>
            <a:ext cx="2968969" cy="584775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sk-SK" sz="3200" dirty="0" smtClean="0"/>
              <a:t>z kurzu...</a:t>
            </a:r>
            <a:endParaRPr lang="sk-SK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 rot="6311705">
            <a:off x="975345" y="3690917"/>
            <a:ext cx="3427958" cy="2511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888182" y="900543"/>
            <a:ext cx="5652655" cy="3906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 rot="1097701">
            <a:off x="4087089" y="3175074"/>
            <a:ext cx="2119746" cy="3408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221673" y="457199"/>
            <a:ext cx="4890654" cy="3477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221539" y="471054"/>
            <a:ext cx="2968969" cy="584775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vert="horz" wrap="square" rtlCol="0">
            <a:spAutoFit/>
          </a:bodyPr>
          <a:lstStyle/>
          <a:p>
            <a:pPr algn="ctr"/>
            <a:r>
              <a:rPr lang="sk-SK" sz="3200" dirty="0" smtClean="0"/>
              <a:t>z kurzu...</a:t>
            </a:r>
            <a:endParaRPr lang="sk-SK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1371600" y="651164"/>
            <a:ext cx="9753600" cy="568036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21672" y="290945"/>
            <a:ext cx="5527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A tu sú naše dielka...</a:t>
            </a:r>
            <a:endParaRPr lang="sk-SK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 rot="20083908">
            <a:off x="593693" y="1276792"/>
            <a:ext cx="5978239" cy="4121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 rot="1664850">
            <a:off x="6166715" y="1489108"/>
            <a:ext cx="5428098" cy="3906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3965" y="1967346"/>
            <a:ext cx="6262254" cy="426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5555672" y="332509"/>
            <a:ext cx="6386945" cy="4890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551709" y="692727"/>
            <a:ext cx="9213274" cy="5541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551709" y="692727"/>
            <a:ext cx="9213274" cy="5541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856509" y="1205345"/>
            <a:ext cx="8451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bg1"/>
                </a:solidFill>
              </a:rPr>
              <a:t> Vďaka Jarnej výzve 2014 spoločnosti  Fond GSK sa nám podarilo cez OZ DSS Turie získať finančné prostriedky na podporu projektu s názvom - </a:t>
            </a:r>
            <a:r>
              <a:rPr lang="sk-SK" sz="2800" i="1" dirty="0" smtClean="0">
                <a:solidFill>
                  <a:schemeClr val="bg1"/>
                </a:solidFill>
              </a:rPr>
              <a:t>Cesta spomienkami... </a:t>
            </a:r>
          </a:p>
          <a:p>
            <a:pPr algn="just"/>
            <a:endParaRPr lang="sk-SK" sz="2800" i="1" dirty="0" smtClean="0">
              <a:solidFill>
                <a:schemeClr val="bg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bg1"/>
                </a:solidFill>
              </a:rPr>
              <a:t> Cieľom nášho projektu bolo zabezpečiť vybavenie </a:t>
            </a:r>
            <a:r>
              <a:rPr lang="sk-SK" sz="2800" dirty="0" err="1" smtClean="0">
                <a:solidFill>
                  <a:schemeClr val="bg1"/>
                </a:solidFill>
              </a:rPr>
              <a:t>reminiscenčnej</a:t>
            </a:r>
            <a:r>
              <a:rPr lang="sk-SK" sz="2800" dirty="0" smtClean="0">
                <a:solidFill>
                  <a:schemeClr val="bg1"/>
                </a:solidFill>
              </a:rPr>
              <a:t> miestnosti a sociálnej rehabilitácie v našom zariadení pre zdravotne ťažko postihnuté ženy CSS TAU Turie, ktoré trpia </a:t>
            </a:r>
            <a:r>
              <a:rPr lang="sk-SK" sz="2800" dirty="0" err="1" smtClean="0">
                <a:solidFill>
                  <a:schemeClr val="bg1"/>
                </a:solidFill>
              </a:rPr>
              <a:t>Alzheimerovým</a:t>
            </a:r>
            <a:r>
              <a:rPr lang="sk-SK" sz="2800" dirty="0" smtClean="0">
                <a:solidFill>
                  <a:schemeClr val="bg1"/>
                </a:solidFill>
              </a:rPr>
              <a:t> ochorením a demenciami.</a:t>
            </a:r>
          </a:p>
          <a:p>
            <a:endParaRPr lang="sk-SK" dirty="0" smtClean="0">
              <a:solidFill>
                <a:schemeClr val="bg1"/>
              </a:solidFill>
            </a:endParaRPr>
          </a:p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309498" y="162831"/>
            <a:ext cx="9337963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 smtClean="0"/>
              <a:t>Cesta spomienkami...</a:t>
            </a:r>
            <a:endParaRPr lang="sk-SK" sz="6000" b="1" dirty="0"/>
          </a:p>
        </p:txBody>
      </p:sp>
    </p:spTree>
    <p:extLst>
      <p:ext uri="{BB962C8B-B14F-4D97-AF65-F5344CB8AC3E}">
        <p14:creationId xmlns:p14="http://schemas.microsoft.com/office/powerpoint/2010/main" xmlns="" val="2124515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755071" y="568035"/>
            <a:ext cx="4094020" cy="5957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 rot="5400000">
            <a:off x="5974772" y="1472048"/>
            <a:ext cx="5915891" cy="4080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651164" y="645459"/>
            <a:ext cx="104047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dirty="0" smtClean="0"/>
              <a:t>Cez projekty OZ DSS Turie sa snažíme prehlbovať medzigeneračnú spoluprácu i dobrovoľnícku činnosť, tieto aktivity sú prínosom v oblasti poskytovania sociálnych služieb, o čom svedčí aj aktívna účasť obyvateliek, nielen senioriek na prebiehajúcich projektoch. </a:t>
            </a:r>
          </a:p>
          <a:p>
            <a:pPr algn="just"/>
            <a:r>
              <a:rPr lang="sk-SK" sz="2800" dirty="0" smtClean="0"/>
              <a:t>Realizáciou projektov očakávame zvýšenie aktivity našich senioriek a tým spomaľovanie úbytku ich schopností, rozšírenie pravidelných družobných stretnutí, zvýšenie návštevnosti z radov jednotlivcov i skupín a tým aj väčšiu integráciu seniorov, vznik a upevnenie priateľstiev. Zároveň chceme zvýšiť povedomie seniorov o ich dôležitosti pre spoločnosť i pre mladšie generácie a pomôcť im prekonať samých seba. Naďalej seniorov aktivizovať a motivovať ich k činnostiam, ktoré prinášajú skutočnú radosť a sú užitočné pre ich telo a ducha.</a:t>
            </a:r>
            <a:endParaRPr lang="sk-SK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1094511" y="1803861"/>
            <a:ext cx="9434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4000" dirty="0" smtClean="0"/>
              <a:t>„Šťastie neprichádza po získaní toho, čo chceme, ale po ocenení a vážení si toho, čo už máme.“</a:t>
            </a:r>
          </a:p>
          <a:p>
            <a:pPr algn="just"/>
            <a:r>
              <a:rPr lang="sk-SK" sz="4000" dirty="0" smtClean="0"/>
              <a:t>                                             </a:t>
            </a:r>
            <a:r>
              <a:rPr lang="sk-SK" sz="4000" dirty="0" err="1" smtClean="0"/>
              <a:t>Frederick</a:t>
            </a:r>
            <a:r>
              <a:rPr lang="sk-SK" sz="4000" dirty="0" smtClean="0"/>
              <a:t> </a:t>
            </a:r>
            <a:r>
              <a:rPr lang="sk-SK" sz="4000" dirty="0" err="1" smtClean="0"/>
              <a:t>Keoning</a:t>
            </a:r>
            <a:endParaRPr lang="sk-SK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54726" y="706582"/>
            <a:ext cx="9573492" cy="5320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241963" y="249382"/>
            <a:ext cx="683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REMINISCENČNÁ MIESTNOSŤ v CSS TAU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54726" y="748147"/>
            <a:ext cx="9573492" cy="5320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241963" y="249382"/>
            <a:ext cx="683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chemeClr val="bg1"/>
                </a:solidFill>
              </a:rPr>
              <a:t>REMINISCENČNÁ MIESTNOSŤ v CSS TAU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860612" y="505609"/>
            <a:ext cx="105317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3600" dirty="0" err="1" smtClean="0">
                <a:solidFill>
                  <a:schemeClr val="bg1"/>
                </a:solidFill>
              </a:rPr>
              <a:t>Reminiscenčná</a:t>
            </a:r>
            <a:r>
              <a:rPr lang="sk-SK" sz="3600" dirty="0" smtClean="0">
                <a:solidFill>
                  <a:schemeClr val="bg1"/>
                </a:solidFill>
              </a:rPr>
              <a:t> terapia spočíva  v spontánnom vyjadrení minulých zážitkov a spomienok, preto sa nazýva aj ako terapia spomienkami. Je významná v oblasti stimulácie kognitívnych funkcií , zmyslov a verbálneho prejavu. Jej podstatou je použitie rôznych predmetov, ktoré vyvolávajú spomienky, pocit bezpečia a príjemnej atmosféry. Terapia poskytuje príležitosť na sebavyjadrenie, posilňuje sebaúctu a nastoľuje psychickú pohodu u klienta. </a:t>
            </a:r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554181" y="1551709"/>
            <a:ext cx="108481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dirty="0" smtClean="0">
                <a:solidFill>
                  <a:schemeClr val="bg1"/>
                </a:solidFill>
                <a:latin typeface="Adobe Caslon Pro Bold" pitchFamily="18" charset="-18"/>
              </a:rPr>
              <a:t>V rámci projektu sme zakúpili pomôcky na  </a:t>
            </a:r>
            <a:r>
              <a:rPr lang="sk-SK" sz="4800" dirty="0" err="1" smtClean="0">
                <a:solidFill>
                  <a:schemeClr val="bg1"/>
                </a:solidFill>
                <a:latin typeface="Adobe Caslon Pro Bold" pitchFamily="18" charset="-18"/>
              </a:rPr>
              <a:t>reminiscenčnú</a:t>
            </a:r>
            <a:r>
              <a:rPr lang="sk-SK" sz="4800" dirty="0" smtClean="0">
                <a:solidFill>
                  <a:schemeClr val="bg1"/>
                </a:solidFill>
                <a:latin typeface="Adobe Caslon Pro Bold" pitchFamily="18" charset="-18"/>
              </a:rPr>
              <a:t> terapiu - pracovné zošity na tréning pamäti, </a:t>
            </a:r>
            <a:r>
              <a:rPr lang="sk-SK" sz="4800" dirty="0" err="1" smtClean="0">
                <a:solidFill>
                  <a:schemeClr val="bg1"/>
                </a:solidFill>
                <a:latin typeface="Adobe Caslon Pro Bold" pitchFamily="18" charset="-18"/>
              </a:rPr>
              <a:t>reminiscenčné</a:t>
            </a:r>
            <a:r>
              <a:rPr lang="sk-SK" sz="4800" dirty="0" smtClean="0">
                <a:solidFill>
                  <a:schemeClr val="bg1"/>
                </a:solidFill>
                <a:latin typeface="Adobe Caslon Pro Bold" pitchFamily="18" charset="-18"/>
              </a:rPr>
              <a:t> kartičky, </a:t>
            </a:r>
            <a:r>
              <a:rPr lang="sk-SK" sz="4800" dirty="0" err="1" smtClean="0">
                <a:solidFill>
                  <a:schemeClr val="bg1"/>
                </a:solidFill>
                <a:latin typeface="Adobe Caslon Pro Bold" pitchFamily="18" charset="-18"/>
              </a:rPr>
              <a:t>puzzle</a:t>
            </a:r>
            <a:r>
              <a:rPr lang="sk-SK" sz="4800" dirty="0" smtClean="0">
                <a:solidFill>
                  <a:schemeClr val="bg1"/>
                </a:solidFill>
                <a:latin typeface="Adobe Caslon Pro Bold" pitchFamily="18" charset="-18"/>
              </a:rPr>
              <a:t> pre seniorov, pexeso.</a:t>
            </a:r>
          </a:p>
          <a:p>
            <a:pPr algn="ctr"/>
            <a:endParaRPr lang="sk-SK" dirty="0">
              <a:latin typeface="Adobe Caslon Pro Bold" pitchFamily="18" charset="-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Obdĺžnik 2"/>
          <p:cNvSpPr/>
          <p:nvPr/>
        </p:nvSpPr>
        <p:spPr>
          <a:xfrm>
            <a:off x="6927273" y="554181"/>
            <a:ext cx="4779818" cy="354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387926" y="2341418"/>
            <a:ext cx="6317673" cy="429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551709" y="595745"/>
            <a:ext cx="336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solidFill>
                  <a:schemeClr val="bg1"/>
                </a:solidFill>
              </a:rPr>
              <a:t>Reminiscenčné</a:t>
            </a:r>
            <a:r>
              <a:rPr lang="sk-SK" sz="3600" dirty="0" smtClean="0">
                <a:solidFill>
                  <a:schemeClr val="bg1"/>
                </a:solidFill>
              </a:rPr>
              <a:t> kartičky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6927273" y="554181"/>
            <a:ext cx="4779818" cy="354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87926" y="2341418"/>
            <a:ext cx="6317673" cy="429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551709" y="595745"/>
            <a:ext cx="3366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solidFill>
                  <a:schemeClr val="bg1"/>
                </a:solidFill>
              </a:rPr>
              <a:t>Puzzle</a:t>
            </a:r>
            <a:r>
              <a:rPr lang="sk-SK" sz="3600" dirty="0" smtClean="0">
                <a:solidFill>
                  <a:schemeClr val="bg1"/>
                </a:solidFill>
              </a:rPr>
              <a:t> pre seniorov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6927273" y="554181"/>
            <a:ext cx="4779818" cy="354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bdĺžnik 5"/>
          <p:cNvSpPr/>
          <p:nvPr/>
        </p:nvSpPr>
        <p:spPr>
          <a:xfrm>
            <a:off x="387926" y="2341418"/>
            <a:ext cx="6317673" cy="429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1551709" y="595745"/>
            <a:ext cx="33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</a:rPr>
              <a:t>Pracovné zošity</a:t>
            </a:r>
            <a:endParaRPr lang="sk-SK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1327</TotalTime>
  <Words>256</Words>
  <Application>Microsoft Office PowerPoint</Application>
  <PresentationFormat>Vlastná</PresentationFormat>
  <Paragraphs>22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xxx</dc:creator>
  <cp:lastModifiedBy>dominika</cp:lastModifiedBy>
  <cp:revision>166</cp:revision>
  <dcterms:created xsi:type="dcterms:W3CDTF">2014-11-14T19:28:17Z</dcterms:created>
  <dcterms:modified xsi:type="dcterms:W3CDTF">2014-12-04T21:03:17Z</dcterms:modified>
</cp:coreProperties>
</file>